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60" r:id="rId4"/>
    <p:sldId id="267" r:id="rId5"/>
    <p:sldId id="257" r:id="rId6"/>
    <p:sldId id="261" r:id="rId7"/>
    <p:sldId id="262" r:id="rId8"/>
    <p:sldId id="263" r:id="rId9"/>
    <p:sldId id="264" r:id="rId10"/>
    <p:sldId id="265" r:id="rId11"/>
    <p:sldId id="269" r:id="rId12"/>
    <p:sldId id="258" r:id="rId13"/>
    <p:sldId id="259" r:id="rId14"/>
    <p:sldId id="266" r:id="rId15"/>
    <p:sldId id="272" r:id="rId16"/>
    <p:sldId id="273" r:id="rId17"/>
    <p:sldId id="270" r:id="rId18"/>
    <p:sldId id="271" r:id="rId19"/>
    <p:sldId id="274" r:id="rId20"/>
    <p:sldId id="275"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13/05/2013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13/05/2013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13/05/2013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13/05/2013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13/05/2013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13/05/2013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13/05/2013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13/05/2013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13/05/2013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13/05/2013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13/05/2013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13/05/2013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404664"/>
            <a:ext cx="7772400" cy="1470025"/>
          </a:xfrm>
          <a:gradFill>
            <a:gsLst>
              <a:gs pos="0">
                <a:srgbClr val="FBEAC7">
                  <a:lumMod val="0"/>
                  <a:lumOff val="100000"/>
                </a:srgbClr>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es-CO" sz="6000" dirty="0" smtClean="0">
                <a:latin typeface="Algerian" pitchFamily="82" charset="0"/>
              </a:rPr>
              <a:t>EL AMOR DA</a:t>
            </a:r>
            <a:endParaRPr lang="es-CO" sz="6000" dirty="0">
              <a:latin typeface="Algerian" pitchFamily="82" charset="0"/>
            </a:endParaRPr>
          </a:p>
        </p:txBody>
      </p:sp>
      <p:pic>
        <p:nvPicPr>
          <p:cNvPr id="1026" name="Picture 2" descr="http://elregresa.net/wp-content/uploads/2012/03/el-amor-d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2164194"/>
            <a:ext cx="6480720" cy="4361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9309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4608512" cy="6192688"/>
          </a:xfrm>
        </p:spPr>
        <p:txBody>
          <a:bodyPr>
            <a:normAutofit/>
          </a:bodyPr>
          <a:lstStyle/>
          <a:p>
            <a:pPr marL="0" indent="0" algn="ctr">
              <a:buNone/>
            </a:pPr>
            <a:r>
              <a:rPr lang="es-CO" dirty="0" smtClean="0"/>
              <a:t>El amor modelo para que en torno a él se rijan las relaciones humanas es el expresado por Dios: </a:t>
            </a:r>
          </a:p>
          <a:p>
            <a:pPr marL="0" indent="0" algn="ctr">
              <a:buNone/>
            </a:pPr>
            <a:r>
              <a:rPr lang="es-CO" dirty="0" smtClean="0"/>
              <a:t>«</a:t>
            </a:r>
            <a:r>
              <a:rPr lang="es-CO" i="1" dirty="0" smtClean="0"/>
              <a:t>Porque </a:t>
            </a:r>
            <a:r>
              <a:rPr lang="es-CO" i="1" dirty="0"/>
              <a:t>de tal manera amó Dios al mundo, que haya dado a su Hijo unigénito; para que todo aquel que en él creyere, no se pierda, mas tenga vida </a:t>
            </a:r>
            <a:r>
              <a:rPr lang="es-CO" i="1" dirty="0" smtClean="0"/>
              <a:t>eterna</a:t>
            </a:r>
            <a:r>
              <a:rPr lang="es-CO" dirty="0" smtClean="0"/>
              <a:t>» </a:t>
            </a:r>
            <a:r>
              <a:rPr lang="es-CO" dirty="0" smtClean="0">
                <a:solidFill>
                  <a:srgbClr val="FF0000"/>
                </a:solidFill>
              </a:rPr>
              <a:t>(Juan 3:16. </a:t>
            </a:r>
            <a:endParaRPr lang="es-CO" dirty="0">
              <a:solidFill>
                <a:srgbClr val="FF0000"/>
              </a:solidFill>
            </a:endParaRPr>
          </a:p>
        </p:txBody>
      </p:sp>
      <p:pic>
        <p:nvPicPr>
          <p:cNvPr id="1026" name="Picture 2" descr="http://2.bp.blogspot.com/_qLY8urwjKKA/TRZboHcyZ8I/AAAAAAAAAGE/pVogcXQ9YLI/s1600/beb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60648"/>
            <a:ext cx="3548336" cy="388843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508103" y="4437112"/>
            <a:ext cx="3548065" cy="1938992"/>
          </a:xfrm>
          <a:prstGeom prst="rect">
            <a:avLst/>
          </a:prstGeom>
        </p:spPr>
        <p:txBody>
          <a:bodyPr wrap="square">
            <a:spAutoFit/>
          </a:bodyPr>
          <a:lstStyle/>
          <a:p>
            <a:pPr algn="ctr"/>
            <a:r>
              <a:rPr lang="es-CO" sz="2400" b="1" dirty="0">
                <a:solidFill>
                  <a:srgbClr val="FF0000"/>
                </a:solidFill>
              </a:rPr>
              <a:t>Dios entregó todo lo que tenía, su Hijo, como ejemplo, para que nosotros demos todo por el ser amado.</a:t>
            </a:r>
          </a:p>
        </p:txBody>
      </p:sp>
    </p:spTree>
    <p:extLst>
      <p:ext uri="{BB962C8B-B14F-4D97-AF65-F5344CB8AC3E}">
        <p14:creationId xmlns:p14="http://schemas.microsoft.com/office/powerpoint/2010/main" val="2902163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9144000" cy="864096"/>
          </a:xfrm>
        </p:spPr>
        <p:txBody>
          <a:bodyPr>
            <a:noAutofit/>
          </a:bodyPr>
          <a:lstStyle/>
          <a:p>
            <a:pPr marL="0" indent="0" algn="ctr">
              <a:buNone/>
            </a:pPr>
            <a:r>
              <a:rPr lang="es-CO" sz="2400" dirty="0" smtClean="0"/>
              <a:t>Es por eso que el texto base dice : El amor…</a:t>
            </a:r>
            <a:r>
              <a:rPr lang="es-CO" sz="2400" b="1" i="1" dirty="0" smtClean="0"/>
              <a:t>No busca lo suyo</a:t>
            </a:r>
            <a:r>
              <a:rPr lang="es-CO" sz="2400" dirty="0"/>
              <a:t>… </a:t>
            </a:r>
            <a:r>
              <a:rPr lang="es-CO" sz="2400" b="1" dirty="0">
                <a:solidFill>
                  <a:srgbClr val="FF0000"/>
                </a:solidFill>
              </a:rPr>
              <a:t>1Corintios 13:5</a:t>
            </a:r>
            <a:r>
              <a:rPr lang="es-CO" sz="2400" dirty="0"/>
              <a:t>. </a:t>
            </a:r>
          </a:p>
        </p:txBody>
      </p:sp>
      <p:pic>
        <p:nvPicPr>
          <p:cNvPr id="1026" name="Picture 2" descr="http://3.bp.blogspot.com/-ltE_LUrM-h8/T9Zc5XB5DvI/AAAAAAAABC8/grKmhLkvt9s/s1600/amor+que+es+faceboo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268760"/>
            <a:ext cx="8784976" cy="54726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4966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84976" cy="6336704"/>
          </a:xfrm>
          <a:gradFill>
            <a:gsLst>
              <a:gs pos="0">
                <a:srgbClr val="FBEAC7">
                  <a:lumMod val="0"/>
                  <a:lumOff val="100000"/>
                </a:srgbClr>
              </a:gs>
              <a:gs pos="17999">
                <a:srgbClr val="FEE7F2"/>
              </a:gs>
              <a:gs pos="36000">
                <a:srgbClr val="FAC77D"/>
              </a:gs>
              <a:gs pos="61000">
                <a:srgbClr val="FBA97D"/>
              </a:gs>
              <a:gs pos="82001">
                <a:srgbClr val="FBD49C"/>
              </a:gs>
              <a:gs pos="100000">
                <a:srgbClr val="FEE7F2"/>
              </a:gs>
            </a:gsLst>
            <a:lin ang="5400000" scaled="0"/>
          </a:gradFill>
        </p:spPr>
        <p:txBody>
          <a:bodyPr>
            <a:normAutofit fontScale="62500" lnSpcReduction="20000"/>
          </a:bodyPr>
          <a:lstStyle/>
          <a:p>
            <a:r>
              <a:rPr lang="es-CO" b="1" dirty="0"/>
              <a:t>Amor fraternal</a:t>
            </a:r>
            <a:endParaRPr lang="es-CO" dirty="0"/>
          </a:p>
          <a:p>
            <a:r>
              <a:rPr lang="es-CO" b="1" dirty="0" smtClean="0"/>
              <a:t>La </a:t>
            </a:r>
            <a:r>
              <a:rPr lang="es-CO" b="1" dirty="0"/>
              <a:t>historia cuenta que había dos hermanos que se querían con toda el </a:t>
            </a:r>
            <a:r>
              <a:rPr lang="es-CO" b="1" dirty="0" smtClean="0"/>
              <a:t>alma.</a:t>
            </a:r>
            <a:r>
              <a:rPr lang="es-CO" dirty="0"/>
              <a:t> </a:t>
            </a:r>
            <a:r>
              <a:rPr lang="es-CO" b="1" dirty="0" smtClean="0"/>
              <a:t>Ambos </a:t>
            </a:r>
            <a:r>
              <a:rPr lang="es-CO" b="1" dirty="0"/>
              <a:t>eran agricultores. Uno se casó y el otro permaneció </a:t>
            </a:r>
            <a:r>
              <a:rPr lang="es-CO" b="1" dirty="0" smtClean="0"/>
              <a:t>soltero.</a:t>
            </a:r>
            <a:r>
              <a:rPr lang="es-CO" dirty="0"/>
              <a:t> </a:t>
            </a:r>
            <a:r>
              <a:rPr lang="es-CO" b="1" dirty="0" smtClean="0"/>
              <a:t>Decidieron </a:t>
            </a:r>
            <a:r>
              <a:rPr lang="es-CO" b="1" dirty="0"/>
              <a:t>seguir repartiendo toda su cosecha a medias.</a:t>
            </a:r>
            <a:endParaRPr lang="es-CO" dirty="0"/>
          </a:p>
          <a:p>
            <a:r>
              <a:rPr lang="es-CO" dirty="0"/>
              <a:t> </a:t>
            </a:r>
            <a:r>
              <a:rPr lang="es-CO" b="1" dirty="0" smtClean="0"/>
              <a:t>Una </a:t>
            </a:r>
            <a:r>
              <a:rPr lang="es-CO" b="1" dirty="0"/>
              <a:t>noche el soltero soñó: ¡No es justo! Mi hermano tiene mujer e hijos </a:t>
            </a:r>
            <a:r>
              <a:rPr lang="es-CO" b="1" dirty="0" smtClean="0"/>
              <a:t>y recibe </a:t>
            </a:r>
            <a:r>
              <a:rPr lang="es-CO" b="1" dirty="0"/>
              <a:t>la misma proporción de cosecha que yo que estoy solo. Iré por las noches a su montón de trigo y le añadiré varios sacos sin que él sé de </a:t>
            </a:r>
            <a:r>
              <a:rPr lang="es-CO" b="1" dirty="0" smtClean="0"/>
              <a:t>cuenta.</a:t>
            </a:r>
            <a:r>
              <a:rPr lang="es-CO" dirty="0"/>
              <a:t> </a:t>
            </a:r>
            <a:endParaRPr lang="es-CO" dirty="0" smtClean="0"/>
          </a:p>
          <a:p>
            <a:r>
              <a:rPr lang="es-CO" b="1" dirty="0" smtClean="0"/>
              <a:t>A </a:t>
            </a:r>
            <a:r>
              <a:rPr lang="es-CO" b="1" dirty="0"/>
              <a:t>su vez el hermano casado soñó también una noche: ¡No es justo! Yo tengo mujer e hijos y mi futuro estará con ellos asegurado. A mi hermano, que está solo</a:t>
            </a:r>
            <a:r>
              <a:rPr lang="es-CO" b="1" dirty="0" smtClean="0"/>
              <a:t>, ¿</a:t>
            </a:r>
            <a:r>
              <a:rPr lang="es-CO" b="1" dirty="0"/>
              <a:t>quién lo ayudará? Iré por las noches a su montón de trigo y le añadiré varios sacos sin que sé de cuenta.</a:t>
            </a:r>
            <a:endParaRPr lang="es-CO" dirty="0"/>
          </a:p>
          <a:p>
            <a:r>
              <a:rPr lang="es-CO" dirty="0"/>
              <a:t> </a:t>
            </a:r>
            <a:r>
              <a:rPr lang="es-CO" b="1" dirty="0" smtClean="0"/>
              <a:t>Así </a:t>
            </a:r>
            <a:r>
              <a:rPr lang="es-CO" b="1" dirty="0"/>
              <a:t>lo hicieron ambos hermanos. Y ¡oh, sorpresa!, Ambos se encontraron en el camino, una misma noche, portando sacos una para el </a:t>
            </a:r>
            <a:r>
              <a:rPr lang="es-CO" b="1" dirty="0" smtClean="0"/>
              <a:t>otro.</a:t>
            </a:r>
            <a:r>
              <a:rPr lang="es-CO" dirty="0"/>
              <a:t> </a:t>
            </a:r>
            <a:r>
              <a:rPr lang="es-CO" b="1" dirty="0" smtClean="0"/>
              <a:t>Se </a:t>
            </a:r>
            <a:r>
              <a:rPr lang="es-CO" b="1" dirty="0"/>
              <a:t>miraron, comprendieron lo que pasaba y se abrazaron con un abrazo de hermano, aún más fuerte, y para siempre.</a:t>
            </a:r>
            <a:endParaRPr lang="es-CO" dirty="0"/>
          </a:p>
          <a:p>
            <a:r>
              <a:rPr lang="es-CO" dirty="0"/>
              <a:t> </a:t>
            </a:r>
            <a:r>
              <a:rPr lang="es-CO" b="1" dirty="0" smtClean="0"/>
              <a:t>A </a:t>
            </a:r>
            <a:r>
              <a:rPr lang="es-CO" b="1" dirty="0"/>
              <a:t>veces, es necesario hacer un alto en nuestra vida y revalorizar las bendiciones que tenemos al contar con un hermano, es esencial, como cristianos, amarnos</a:t>
            </a:r>
            <a:br>
              <a:rPr lang="es-CO" b="1" dirty="0"/>
            </a:br>
            <a:r>
              <a:rPr lang="es-CO" b="1" dirty="0"/>
              <a:t>y procurarnos como </a:t>
            </a:r>
            <a:r>
              <a:rPr lang="es-CO" b="1" dirty="0" smtClean="0"/>
              <a:t>tales.</a:t>
            </a:r>
            <a:r>
              <a:rPr lang="es-CO" dirty="0"/>
              <a:t> </a:t>
            </a:r>
            <a:r>
              <a:rPr lang="es-CO" b="1" dirty="0" smtClean="0"/>
              <a:t>No </a:t>
            </a:r>
            <a:r>
              <a:rPr lang="es-CO" b="1" dirty="0"/>
              <a:t>podemos dar testimonio de Vida, si no amamos a los que están más cerca de nosotros. El Señor nos pide caridad y entrega.</a:t>
            </a:r>
            <a:endParaRPr lang="es-CO" dirty="0"/>
          </a:p>
          <a:p>
            <a:r>
              <a:rPr lang="es-CO" dirty="0"/>
              <a:t> </a:t>
            </a:r>
            <a:r>
              <a:rPr lang="es-CO" b="1" dirty="0" smtClean="0"/>
              <a:t>Hoy </a:t>
            </a:r>
            <a:r>
              <a:rPr lang="es-CO" b="1" dirty="0"/>
              <a:t>es un buen día para empezar</a:t>
            </a:r>
            <a:r>
              <a:rPr lang="es-CO" b="1" dirty="0" smtClean="0"/>
              <a:t>.</a:t>
            </a:r>
            <a:r>
              <a:rPr lang="es-CO" dirty="0"/>
              <a:t/>
            </a:r>
            <a:br>
              <a:rPr lang="es-CO" dirty="0"/>
            </a:br>
            <a:endParaRPr lang="es-CO" dirty="0"/>
          </a:p>
        </p:txBody>
      </p:sp>
    </p:spTree>
    <p:extLst>
      <p:ext uri="{BB962C8B-B14F-4D97-AF65-F5344CB8AC3E}">
        <p14:creationId xmlns:p14="http://schemas.microsoft.com/office/powerpoint/2010/main" val="2775813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152128"/>
          </a:xfrm>
        </p:spPr>
        <p:txBody>
          <a:bodyPr>
            <a:normAutofit fontScale="85000" lnSpcReduction="20000"/>
          </a:bodyPr>
          <a:lstStyle/>
          <a:p>
            <a:pPr marL="0" indent="0" fontAlgn="base">
              <a:buNone/>
            </a:pPr>
            <a:r>
              <a:rPr lang="es-CO" b="1" dirty="0" smtClean="0"/>
              <a:t>«Sed </a:t>
            </a:r>
            <a:r>
              <a:rPr lang="es-CO" b="1" dirty="0"/>
              <a:t>afectuosos unos con otros con amor fraternal; con honra, daos preferencia unos a </a:t>
            </a:r>
            <a:r>
              <a:rPr lang="es-CO" b="1" dirty="0" smtClean="0"/>
              <a:t>otros».</a:t>
            </a:r>
            <a:r>
              <a:rPr lang="es-CO" dirty="0"/>
              <a:t> </a:t>
            </a:r>
            <a:r>
              <a:rPr lang="es-CO" dirty="0">
                <a:solidFill>
                  <a:srgbClr val="FF0000"/>
                </a:solidFill>
              </a:rPr>
              <a:t>(Romanos 12:10</a:t>
            </a:r>
            <a:r>
              <a:rPr lang="es-CO" dirty="0" smtClean="0">
                <a:solidFill>
                  <a:srgbClr val="FF0000"/>
                </a:solidFill>
              </a:rPr>
              <a:t>)</a:t>
            </a:r>
            <a:r>
              <a:rPr lang="es-CO" dirty="0">
                <a:solidFill>
                  <a:srgbClr val="FF0000"/>
                </a:solidFill>
              </a:rPr>
              <a:t> </a:t>
            </a:r>
            <a:r>
              <a:rPr lang="es-CO" dirty="0"/>
              <a:t/>
            </a:r>
            <a:br>
              <a:rPr lang="es-CO" dirty="0"/>
            </a:br>
            <a:endParaRPr lang="es-CO" dirty="0"/>
          </a:p>
        </p:txBody>
      </p:sp>
      <p:sp>
        <p:nvSpPr>
          <p:cNvPr id="2" name="1 Rectángulo"/>
          <p:cNvSpPr/>
          <p:nvPr/>
        </p:nvSpPr>
        <p:spPr>
          <a:xfrm>
            <a:off x="2987824" y="1412776"/>
            <a:ext cx="6156176" cy="5262979"/>
          </a:xfrm>
          <a:prstGeom prst="rect">
            <a:avLst/>
          </a:prstGeom>
        </p:spPr>
        <p:txBody>
          <a:bodyPr wrap="square">
            <a:spAutoFit/>
          </a:bodyPr>
          <a:lstStyle/>
          <a:p>
            <a:pPr algn="ctr" fontAlgn="base"/>
            <a:r>
              <a:rPr lang="es-CO" sz="2800" dirty="0"/>
              <a:t>Vivimos en un mundo prendado de sí mismo. La cultura que nos rodea nos enseña a concentrarnos en nuestra apariencia, nuestros sentimientos y nuestros deseos personales como si fueran la prioridad fundamental. Parece que el objetivo es buscar el mayor nivel de felicidad que sea posible. Sin embargo, el peligro de este modo de pensar se hace dolorosamente evidente cuando se está dentro de una relación matrimonial</a:t>
            </a:r>
            <a:r>
              <a:rPr lang="es-CO" sz="2800" dirty="0" smtClean="0"/>
              <a:t>. </a:t>
            </a:r>
            <a:endParaRPr lang="es-CO" sz="2800" dirty="0"/>
          </a:p>
        </p:txBody>
      </p:sp>
      <p:pic>
        <p:nvPicPr>
          <p:cNvPr id="1026" name="Picture 2" descr="http://api.ning.com/files/PTMSVls7ERjnTmX0qwDZ35tCYoX6M-QUNeCYUO0*Hpjnh0vUxbopvqNW-UaiZBLM0lTXNELuAd5WepK9iBB5gjXtp3xdLrPV/AMORESGENEROSIDA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412776"/>
            <a:ext cx="2600969" cy="396044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028" y="5373216"/>
            <a:ext cx="2808312" cy="954107"/>
          </a:xfrm>
          <a:prstGeom prst="rect">
            <a:avLst/>
          </a:prstGeom>
        </p:spPr>
        <p:txBody>
          <a:bodyPr wrap="square">
            <a:spAutoFit/>
          </a:bodyPr>
          <a:lstStyle/>
          <a:p>
            <a:pPr algn="ctr" fontAlgn="base"/>
            <a:r>
              <a:rPr lang="es-CO" sz="2800" dirty="0">
                <a:solidFill>
                  <a:srgbClr val="FF0000"/>
                </a:solidFill>
              </a:rPr>
              <a:t>El amor es </a:t>
            </a:r>
            <a:r>
              <a:rPr lang="es-CO" sz="2800" dirty="0" smtClean="0">
                <a:solidFill>
                  <a:srgbClr val="FF0000"/>
                </a:solidFill>
              </a:rPr>
              <a:t>desinteresado.</a:t>
            </a:r>
            <a:endParaRPr lang="es-CO" sz="2800" dirty="0">
              <a:solidFill>
                <a:srgbClr val="FF0000"/>
              </a:solidFill>
            </a:endParaRPr>
          </a:p>
        </p:txBody>
      </p:sp>
    </p:spTree>
    <p:extLst>
      <p:ext uri="{BB962C8B-B14F-4D97-AF65-F5344CB8AC3E}">
        <p14:creationId xmlns:p14="http://schemas.microsoft.com/office/powerpoint/2010/main" val="426561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21600000">
                                      <p:cBhvr>
                                        <p:cTn id="10" dur="2000" fill="hold"/>
                                        <p:tgtEl>
                                          <p:spTgt spid="1026"/>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323528" y="332656"/>
            <a:ext cx="8424936" cy="2736304"/>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es-CO" sz="2800" i="1" dirty="0">
                <a:solidFill>
                  <a:srgbClr val="002060"/>
                </a:solidFill>
              </a:rPr>
              <a:t>Si hay una palabra que signifique en esencia lo opuesto al amor, es egoísmo. Por desgracia, todas las personas lo traen arraigado desde el nacimiento. Puedes verlo en el comportamiento de los niños y, a menudo, en el maltrato entre adultos. </a:t>
            </a:r>
          </a:p>
        </p:txBody>
      </p:sp>
      <p:sp>
        <p:nvSpPr>
          <p:cNvPr id="5" name="4 Rectángulo redondeado"/>
          <p:cNvSpPr/>
          <p:nvPr/>
        </p:nvSpPr>
        <p:spPr>
          <a:xfrm>
            <a:off x="323528" y="3429000"/>
            <a:ext cx="8424936" cy="316835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es-CO" sz="2800" i="1" dirty="0" smtClean="0">
              <a:solidFill>
                <a:srgbClr val="002060"/>
              </a:solidFill>
            </a:endParaRPr>
          </a:p>
          <a:p>
            <a:pPr algn="ctr" fontAlgn="base"/>
            <a:r>
              <a:rPr lang="es-CO" sz="2800" i="1" dirty="0" smtClean="0">
                <a:solidFill>
                  <a:srgbClr val="002060"/>
                </a:solidFill>
              </a:rPr>
              <a:t>El </a:t>
            </a:r>
            <a:r>
              <a:rPr lang="es-CO" sz="2800" i="1" dirty="0">
                <a:solidFill>
                  <a:srgbClr val="002060"/>
                </a:solidFill>
              </a:rPr>
              <a:t>origen de casi todo acto pecaminoso que se haya cometido puede encontrarse en una motivación egoísta. Es un rasgo que detestamos en las demás personas pero que justificamos en nuestro caso. Sin embargo, no puedes señalar las muchas maneras en las que tu cónyuge es egoísta sin admitir que tú también podrías serlo. Sería hipócrita.</a:t>
            </a:r>
            <a:br>
              <a:rPr lang="es-CO" sz="2800" i="1" dirty="0">
                <a:solidFill>
                  <a:srgbClr val="002060"/>
                </a:solidFill>
              </a:rPr>
            </a:br>
            <a:endParaRPr lang="es-CO" sz="2800" i="1" dirty="0">
              <a:solidFill>
                <a:srgbClr val="002060"/>
              </a:solidFill>
            </a:endParaRPr>
          </a:p>
        </p:txBody>
      </p:sp>
    </p:spTree>
    <p:extLst>
      <p:ext uri="{BB962C8B-B14F-4D97-AF65-F5344CB8AC3E}">
        <p14:creationId xmlns:p14="http://schemas.microsoft.com/office/powerpoint/2010/main" val="91139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332656"/>
            <a:ext cx="8928992" cy="6336704"/>
          </a:xfrm>
        </p:spPr>
        <p:txBody>
          <a:bodyPr>
            <a:normAutofit fontScale="85000" lnSpcReduction="20000"/>
          </a:bodyPr>
          <a:lstStyle/>
          <a:p>
            <a:pPr marL="0" indent="0" algn="ctr" fontAlgn="base">
              <a:buNone/>
            </a:pPr>
            <a:r>
              <a:rPr lang="es-CO" sz="3600" i="1" dirty="0">
                <a:solidFill>
                  <a:srgbClr val="FF0000"/>
                </a:solidFill>
              </a:rPr>
              <a:t>¿Por qué tenemos criterios tan bajos para nosotros y expectativas tan altas para nuestra pareja</a:t>
            </a:r>
            <a:r>
              <a:rPr lang="es-CO" sz="3600" i="1" dirty="0" smtClean="0">
                <a:solidFill>
                  <a:srgbClr val="FF0000"/>
                </a:solidFill>
              </a:rPr>
              <a:t>?</a:t>
            </a:r>
          </a:p>
          <a:p>
            <a:pPr marL="0" indent="0" algn="ctr" fontAlgn="base">
              <a:buNone/>
            </a:pPr>
            <a:r>
              <a:rPr lang="es-CO" b="1" i="1" dirty="0" smtClean="0"/>
              <a:t> </a:t>
            </a:r>
            <a:r>
              <a:rPr lang="es-CO" b="1" i="1" dirty="0"/>
              <a:t>La respuesta es </a:t>
            </a:r>
            <a:r>
              <a:rPr lang="es-CO" b="1" i="1" dirty="0" smtClean="0"/>
              <a:t>que todos </a:t>
            </a:r>
            <a:r>
              <a:rPr lang="es-CO" b="1" i="1" dirty="0"/>
              <a:t>somos egoístas.</a:t>
            </a:r>
          </a:p>
          <a:p>
            <a:pPr marL="0" indent="0" algn="ctr" fontAlgn="base">
              <a:buNone/>
            </a:pPr>
            <a:r>
              <a:rPr lang="es-CO" dirty="0"/>
              <a:t/>
            </a:r>
            <a:br>
              <a:rPr lang="es-CO" dirty="0"/>
            </a:br>
            <a:r>
              <a:rPr lang="es-CO" dirty="0" smtClean="0"/>
              <a:t>Cuando </a:t>
            </a:r>
            <a:r>
              <a:rPr lang="es-CO" dirty="0"/>
              <a:t>un esposo pone sus intereses, sus deseos y sus prioridades antes que su esposa, es una señal de egoísmo. </a:t>
            </a:r>
            <a:endParaRPr lang="es-CO" dirty="0" smtClean="0"/>
          </a:p>
          <a:p>
            <a:pPr marL="0" indent="0" algn="ctr" fontAlgn="base">
              <a:buNone/>
            </a:pPr>
            <a:r>
              <a:rPr lang="es-CO" dirty="0" smtClean="0"/>
              <a:t>Cuando </a:t>
            </a:r>
            <a:r>
              <a:rPr lang="es-CO" dirty="0"/>
              <a:t>una esposa se queja sin parar del tiempo y la energía que gasta para satisfacer las necesidades de su esposo, es una señal de egoísmo. </a:t>
            </a:r>
            <a:r>
              <a:rPr lang="es-CO" dirty="0" smtClean="0"/>
              <a:t>Sin </a:t>
            </a:r>
            <a:r>
              <a:rPr lang="es-CO" dirty="0"/>
              <a:t>embargo, el amor “</a:t>
            </a:r>
            <a:r>
              <a:rPr lang="es-CO" i="1" u="sng" dirty="0"/>
              <a:t>no busca lo suyo</a:t>
            </a:r>
            <a:r>
              <a:rPr lang="es-CO" dirty="0"/>
              <a:t>” </a:t>
            </a:r>
            <a:r>
              <a:rPr lang="es-CO" dirty="0" smtClean="0"/>
              <a:t>dice Pablo en</a:t>
            </a:r>
          </a:p>
          <a:p>
            <a:pPr marL="0" indent="0" algn="ctr" fontAlgn="base">
              <a:buNone/>
            </a:pPr>
            <a:r>
              <a:rPr lang="es-CO" dirty="0" smtClean="0"/>
              <a:t> </a:t>
            </a:r>
            <a:r>
              <a:rPr lang="es-CO" dirty="0" smtClean="0">
                <a:solidFill>
                  <a:srgbClr val="FF0000"/>
                </a:solidFill>
              </a:rPr>
              <a:t>(1 </a:t>
            </a:r>
            <a:r>
              <a:rPr lang="es-CO" dirty="0">
                <a:solidFill>
                  <a:srgbClr val="FF0000"/>
                </a:solidFill>
              </a:rPr>
              <a:t>Corintios 13:5).</a:t>
            </a:r>
            <a:r>
              <a:rPr lang="es-CO" dirty="0"/>
              <a:t> </a:t>
            </a:r>
            <a:endParaRPr lang="es-CO" dirty="0" smtClean="0"/>
          </a:p>
          <a:p>
            <a:pPr fontAlgn="base"/>
            <a:endParaRPr lang="es-CO" dirty="0" smtClean="0"/>
          </a:p>
          <a:p>
            <a:pPr marL="0" indent="0" algn="ctr" fontAlgn="base">
              <a:buNone/>
            </a:pPr>
            <a:r>
              <a:rPr lang="es-CO" sz="3300" dirty="0" smtClean="0"/>
              <a:t>Las </a:t>
            </a:r>
            <a:r>
              <a:rPr lang="es-CO" sz="3300" dirty="0"/>
              <a:t>parejas amorosas (las que disfrutan del propósito pleno del matrimonio) se empeñan en cuidar bien al otro ser humano imperfecto con quien comparten la vida. Esto se debe a que el verdadero amor busca maneras de decir “sí</a:t>
            </a:r>
            <a:r>
              <a:rPr lang="es-CO" sz="3300" dirty="0" smtClean="0"/>
              <a:t>”.</a:t>
            </a:r>
            <a:endParaRPr lang="es-CO" sz="3300" dirty="0"/>
          </a:p>
        </p:txBody>
      </p:sp>
    </p:spTree>
    <p:extLst>
      <p:ext uri="{BB962C8B-B14F-4D97-AF65-F5344CB8AC3E}">
        <p14:creationId xmlns:p14="http://schemas.microsoft.com/office/powerpoint/2010/main" val="3764333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1" dur="500"/>
                                        <p:tgtEl>
                                          <p:spTgt spid="3">
                                            <p:txEl>
                                              <p:pRg st="2" end="2"/>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4" dur="500"/>
                                        <p:tgtEl>
                                          <p:spTgt spid="3">
                                            <p:txEl>
                                              <p:pRg st="3" end="3"/>
                                            </p:txEl>
                                          </p:spTgt>
                                        </p:tgtEl>
                                      </p:cBhvr>
                                    </p:animEffect>
                                  </p:childTnLst>
                                </p:cTn>
                              </p:par>
                              <p:par>
                                <p:cTn id="25" presetID="14" presetClass="entr" presetSubtype="1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circle(in)">
                                      <p:cBhvr>
                                        <p:cTn id="3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81400" y="60348"/>
            <a:ext cx="3246784" cy="4441081"/>
          </a:xfrm>
        </p:spPr>
        <p:txBody>
          <a:bodyPr>
            <a:normAutofit fontScale="85000" lnSpcReduction="20000"/>
          </a:bodyPr>
          <a:lstStyle/>
          <a:p>
            <a:pPr marL="0" indent="0" algn="ctr" fontAlgn="base">
              <a:buNone/>
            </a:pPr>
            <a:r>
              <a:rPr lang="es-CO" dirty="0"/>
              <a:t>Un aspecto irónico del egoísmo es que aún los actos de generosidad pueden ser egoístas si la motivación es jactarse o recibir una recompensa. Si haces algo bueno para manipular en forma deshonesta a tu esposo o a tu esposa, sigues siendo </a:t>
            </a:r>
            <a:r>
              <a:rPr lang="es-CO" dirty="0" smtClean="0"/>
              <a:t>egoísta.</a:t>
            </a:r>
            <a:endParaRPr lang="es-CO" dirty="0"/>
          </a:p>
          <a:p>
            <a:endParaRPr lang="es-CO" dirty="0"/>
          </a:p>
        </p:txBody>
      </p:sp>
      <p:pic>
        <p:nvPicPr>
          <p:cNvPr id="2050" name="Picture 2" descr="http://us.123rf.com/400wm/400/400/lightwise/lightwise1202/lightwise120200007/12354016-copa-de-oro-en-una-alfombra-roja-con-cortinas-de-terciopelo-como-una-recompensa-para-un-espectacul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196752"/>
            <a:ext cx="2873896" cy="329565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1.gstatic.com/images?q=tbn:ANd9GcThTJPBz2sbDv95zJkvoggUXjO2_uSIt2XnzJzUJiV0t8GEUpniX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1196752"/>
            <a:ext cx="2736304" cy="330467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755576" y="5229200"/>
            <a:ext cx="6840760" cy="2062103"/>
          </a:xfrm>
          <a:prstGeom prst="rect">
            <a:avLst/>
          </a:prstGeom>
        </p:spPr>
        <p:txBody>
          <a:bodyPr wrap="square">
            <a:spAutoFit/>
          </a:bodyPr>
          <a:lstStyle/>
          <a:p>
            <a:pPr algn="ctr" fontAlgn="base"/>
            <a:r>
              <a:rPr lang="es-CO" sz="3200" i="1" dirty="0" smtClean="0">
                <a:solidFill>
                  <a:srgbClr val="FF0000"/>
                </a:solidFill>
              </a:rPr>
              <a:t>En </a:t>
            </a:r>
            <a:r>
              <a:rPr lang="es-CO" sz="3200" i="1" dirty="0">
                <a:solidFill>
                  <a:srgbClr val="FF0000"/>
                </a:solidFill>
              </a:rPr>
              <a:t>pocas palabras, o tomas decisiones por amor a los demás o por amor a ti mismo.</a:t>
            </a:r>
            <a:br>
              <a:rPr lang="es-CO" sz="3200" i="1" dirty="0">
                <a:solidFill>
                  <a:srgbClr val="FF0000"/>
                </a:solidFill>
              </a:rPr>
            </a:br>
            <a:endParaRPr lang="es-CO" sz="3200" i="1" dirty="0">
              <a:solidFill>
                <a:srgbClr val="FF0000"/>
              </a:solidFill>
            </a:endParaRPr>
          </a:p>
        </p:txBody>
      </p:sp>
    </p:spTree>
    <p:extLst>
      <p:ext uri="{BB962C8B-B14F-4D97-AF65-F5344CB8AC3E}">
        <p14:creationId xmlns:p14="http://schemas.microsoft.com/office/powerpoint/2010/main" val="1920211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51920" y="4377022"/>
            <a:ext cx="4906888" cy="2121099"/>
          </a:xfrm>
        </p:spPr>
        <p:txBody>
          <a:bodyPr>
            <a:normAutofit fontScale="77500" lnSpcReduction="20000"/>
          </a:bodyPr>
          <a:lstStyle/>
          <a:p>
            <a:pPr marL="0" indent="0" fontAlgn="base">
              <a:buNone/>
            </a:pPr>
            <a:r>
              <a:rPr lang="es-CO" sz="3500" dirty="0" smtClean="0"/>
              <a:t>Significa </a:t>
            </a:r>
            <a:r>
              <a:rPr lang="es-CO" sz="3500" dirty="0"/>
              <a:t>colocar la felicidad de tu pareja por encima de la tuya. No quiere decir que nunca puedas experimentarla felicidad, pero no invalidas la felicidad de tu cónyuge para poder gozar de ella</a:t>
            </a:r>
            <a:r>
              <a:rPr lang="es-CO" sz="3500" dirty="0" smtClean="0"/>
              <a:t>.</a:t>
            </a:r>
            <a:endParaRPr lang="es-CO" sz="3500" dirty="0"/>
          </a:p>
          <a:p>
            <a:endParaRPr lang="es-CO" dirty="0"/>
          </a:p>
        </p:txBody>
      </p:sp>
      <p:pic>
        <p:nvPicPr>
          <p:cNvPr id="2050" name="Picture 2" descr="http://1.bp.blogspot.com/_ZiV4qmD3aEs/SW5KGUxTgiI/AAAAAAAAAS4/Tm-YDrZf6cs/s320/EGOISt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20283"/>
            <a:ext cx="3048000" cy="345358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365329"/>
            <a:ext cx="5544616" cy="3108543"/>
          </a:xfrm>
          <a:prstGeom prst="rect">
            <a:avLst/>
          </a:prstGeom>
        </p:spPr>
        <p:txBody>
          <a:bodyPr wrap="square">
            <a:spAutoFit/>
          </a:bodyPr>
          <a:lstStyle/>
          <a:p>
            <a:r>
              <a:rPr lang="es-CO" sz="2800" dirty="0"/>
              <a:t>El amor nunca se satisface si no es por el bien de los demás. No puedes actuar con amor verdadero y con egoísmo al mismo tiempo. Elegir amar a tu pareja hará que digas “no” a lo que quieres para poder decir “sí” a lo que el otro necesita. </a:t>
            </a:r>
          </a:p>
        </p:txBody>
      </p:sp>
      <p:pic>
        <p:nvPicPr>
          <p:cNvPr id="2052" name="Picture 4" descr="http://us.123rf.com/400wm/400/400/kurhan/kurhan0912/kurhan091200389/6111514-joven-pareja-feliz-en-la-cam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164" y="4045403"/>
            <a:ext cx="3674740" cy="2784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1176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80">
                                          <p:stCondLst>
                                            <p:cond delay="0"/>
                                          </p:stCondLst>
                                        </p:cTn>
                                        <p:tgtEl>
                                          <p:spTgt spid="2050"/>
                                        </p:tgtEl>
                                      </p:cBhvr>
                                    </p:animEffect>
                                    <p:anim calcmode="lin" valueType="num">
                                      <p:cBhvr>
                                        <p:cTn id="8"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0"/>
                                        </p:tgtEl>
                                      </p:cBhvr>
                                      <p:to x="100000" y="60000"/>
                                    </p:animScale>
                                    <p:animScale>
                                      <p:cBhvr>
                                        <p:cTn id="14" dur="166" decel="50000">
                                          <p:stCondLst>
                                            <p:cond delay="676"/>
                                          </p:stCondLst>
                                        </p:cTn>
                                        <p:tgtEl>
                                          <p:spTgt spid="2050"/>
                                        </p:tgtEl>
                                      </p:cBhvr>
                                      <p:to x="100000" y="100000"/>
                                    </p:animScale>
                                    <p:animScale>
                                      <p:cBhvr>
                                        <p:cTn id="15" dur="26">
                                          <p:stCondLst>
                                            <p:cond delay="1312"/>
                                          </p:stCondLst>
                                        </p:cTn>
                                        <p:tgtEl>
                                          <p:spTgt spid="2050"/>
                                        </p:tgtEl>
                                      </p:cBhvr>
                                      <p:to x="100000" y="80000"/>
                                    </p:animScale>
                                    <p:animScale>
                                      <p:cBhvr>
                                        <p:cTn id="16" dur="166" decel="50000">
                                          <p:stCondLst>
                                            <p:cond delay="1338"/>
                                          </p:stCondLst>
                                        </p:cTn>
                                        <p:tgtEl>
                                          <p:spTgt spid="2050"/>
                                        </p:tgtEl>
                                      </p:cBhvr>
                                      <p:to x="100000" y="100000"/>
                                    </p:animScale>
                                    <p:animScale>
                                      <p:cBhvr>
                                        <p:cTn id="17" dur="26">
                                          <p:stCondLst>
                                            <p:cond delay="1642"/>
                                          </p:stCondLst>
                                        </p:cTn>
                                        <p:tgtEl>
                                          <p:spTgt spid="2050"/>
                                        </p:tgtEl>
                                      </p:cBhvr>
                                      <p:to x="100000" y="90000"/>
                                    </p:animScale>
                                    <p:animScale>
                                      <p:cBhvr>
                                        <p:cTn id="18" dur="166" decel="50000">
                                          <p:stCondLst>
                                            <p:cond delay="1668"/>
                                          </p:stCondLst>
                                        </p:cTn>
                                        <p:tgtEl>
                                          <p:spTgt spid="2050"/>
                                        </p:tgtEl>
                                      </p:cBhvr>
                                      <p:to x="100000" y="100000"/>
                                    </p:animScale>
                                    <p:animScale>
                                      <p:cBhvr>
                                        <p:cTn id="19" dur="26">
                                          <p:stCondLst>
                                            <p:cond delay="1808"/>
                                          </p:stCondLst>
                                        </p:cTn>
                                        <p:tgtEl>
                                          <p:spTgt spid="2050"/>
                                        </p:tgtEl>
                                      </p:cBhvr>
                                      <p:to x="100000" y="95000"/>
                                    </p:animScale>
                                    <p:animScale>
                                      <p:cBhvr>
                                        <p:cTn id="20" dur="166" decel="50000">
                                          <p:stCondLst>
                                            <p:cond delay="1834"/>
                                          </p:stCondLst>
                                        </p:cTn>
                                        <p:tgtEl>
                                          <p:spTgt spid="2050"/>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p:cTn id="2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7" dur="500"/>
                                        <p:tgtEl>
                                          <p:spTgt spid="3">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2052"/>
                                        </p:tgtEl>
                                        <p:attrNameLst>
                                          <p:attrName>style.visibility</p:attrName>
                                        </p:attrNameLst>
                                      </p:cBhvr>
                                      <p:to>
                                        <p:strVal val="visible"/>
                                      </p:to>
                                    </p:set>
                                    <p:animEffect transition="in" filter="fade">
                                      <p:cBhvr>
                                        <p:cTn id="32" dur="1000"/>
                                        <p:tgtEl>
                                          <p:spTgt spid="2052"/>
                                        </p:tgtEl>
                                      </p:cBhvr>
                                    </p:animEffect>
                                    <p:anim calcmode="lin" valueType="num">
                                      <p:cBhvr>
                                        <p:cTn id="33" dur="1000" fill="hold"/>
                                        <p:tgtEl>
                                          <p:spTgt spid="2052"/>
                                        </p:tgtEl>
                                        <p:attrNameLst>
                                          <p:attrName>ppt_x</p:attrName>
                                        </p:attrNameLst>
                                      </p:cBhvr>
                                      <p:tavLst>
                                        <p:tav tm="0">
                                          <p:val>
                                            <p:strVal val="#ppt_x"/>
                                          </p:val>
                                        </p:tav>
                                        <p:tav tm="100000">
                                          <p:val>
                                            <p:strVal val="#ppt_x"/>
                                          </p:val>
                                        </p:tav>
                                      </p:tavLst>
                                    </p:anim>
                                    <p:anim calcmode="lin" valueType="num">
                                      <p:cBhvr>
                                        <p:cTn id="34" dur="1000" fill="hold"/>
                                        <p:tgtEl>
                                          <p:spTgt spid="20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31032" y="4437112"/>
            <a:ext cx="8317432" cy="2187624"/>
          </a:xfrm>
          <a:solidFill>
            <a:srgbClr val="002060"/>
          </a:solidFill>
        </p:spPr>
        <p:txBody>
          <a:bodyPr>
            <a:normAutofit/>
          </a:bodyPr>
          <a:lstStyle/>
          <a:p>
            <a:pPr marL="0" indent="0" algn="r" fontAlgn="base">
              <a:buNone/>
            </a:pPr>
            <a:r>
              <a:rPr lang="es-CO" i="1" dirty="0" smtClean="0">
                <a:solidFill>
                  <a:schemeClr val="bg1"/>
                </a:solidFill>
              </a:rPr>
              <a:t>La </a:t>
            </a:r>
            <a:r>
              <a:rPr lang="es-CO" i="1" dirty="0">
                <a:solidFill>
                  <a:schemeClr val="bg1"/>
                </a:solidFill>
              </a:rPr>
              <a:t>verdad es que cuando renuncias a tus derechos por el bien de tu pareja, tienes la oportunidad de pasar a un segundo lugar en pro del propósito supremo del matrimonio</a:t>
            </a:r>
            <a:r>
              <a:rPr lang="es-CO" i="1" dirty="0" smtClean="0">
                <a:solidFill>
                  <a:schemeClr val="bg1"/>
                </a:solidFill>
              </a:rPr>
              <a:t>.</a:t>
            </a:r>
            <a:endParaRPr lang="es-CO" i="1" dirty="0">
              <a:solidFill>
                <a:schemeClr val="bg1"/>
              </a:solidFill>
            </a:endParaRPr>
          </a:p>
          <a:p>
            <a:endParaRPr lang="es-CO" dirty="0"/>
          </a:p>
        </p:txBody>
      </p:sp>
      <p:sp>
        <p:nvSpPr>
          <p:cNvPr id="4" name="3 Rectángulo"/>
          <p:cNvSpPr/>
          <p:nvPr/>
        </p:nvSpPr>
        <p:spPr>
          <a:xfrm>
            <a:off x="179511" y="332656"/>
            <a:ext cx="5544617" cy="3539430"/>
          </a:xfrm>
          <a:prstGeom prst="rect">
            <a:avLst/>
          </a:prstGeom>
          <a:solidFill>
            <a:srgbClr val="0070C0"/>
          </a:solidFill>
        </p:spPr>
        <p:txBody>
          <a:bodyPr wrap="square">
            <a:spAutoFit/>
          </a:bodyPr>
          <a:lstStyle/>
          <a:p>
            <a:r>
              <a:rPr lang="es-CO" sz="2800" dirty="0">
                <a:solidFill>
                  <a:srgbClr val="FFFF00"/>
                </a:solidFill>
              </a:rPr>
              <a:t>Además, el amor trae una alegría interior. Cuando le das prioridad al bienestar de tu pareja, hay una satisfacción que las acciones egoístas no pueden copiar. Es un beneficio que Dios creó y lo reserva para quienes demuestran amor en forma genuina. </a:t>
            </a:r>
          </a:p>
        </p:txBody>
      </p:sp>
      <p:pic>
        <p:nvPicPr>
          <p:cNvPr id="3076" name="Picture 4" descr="http://t2.gstatic.com/images?q=tbn:ANd9GcRMh7agYyqieuzU2rPUpAUquIRvMSFMK94csl6A_HCYX4o9sJPG1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5197" y="279134"/>
            <a:ext cx="3098279" cy="35819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4471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 calcmode="lin" valueType="num">
                                      <p:cBhvr>
                                        <p:cTn id="7" dur="1000" fill="hold"/>
                                        <p:tgtEl>
                                          <p:spTgt spid="3076"/>
                                        </p:tgtEl>
                                        <p:attrNameLst>
                                          <p:attrName>ppt_w</p:attrName>
                                        </p:attrNameLst>
                                      </p:cBhvr>
                                      <p:tavLst>
                                        <p:tav tm="0">
                                          <p:val>
                                            <p:fltVal val="0"/>
                                          </p:val>
                                        </p:tav>
                                        <p:tav tm="100000">
                                          <p:val>
                                            <p:strVal val="#ppt_w"/>
                                          </p:val>
                                        </p:tav>
                                      </p:tavLst>
                                    </p:anim>
                                    <p:anim calcmode="lin" valueType="num">
                                      <p:cBhvr>
                                        <p:cTn id="8" dur="1000" fill="hold"/>
                                        <p:tgtEl>
                                          <p:spTgt spid="3076"/>
                                        </p:tgtEl>
                                        <p:attrNameLst>
                                          <p:attrName>ppt_h</p:attrName>
                                        </p:attrNameLst>
                                      </p:cBhvr>
                                      <p:tavLst>
                                        <p:tav tm="0">
                                          <p:val>
                                            <p:fltVal val="0"/>
                                          </p:val>
                                        </p:tav>
                                        <p:tav tm="100000">
                                          <p:val>
                                            <p:strVal val="#ppt_h"/>
                                          </p:val>
                                        </p:tav>
                                      </p:tavLst>
                                    </p:anim>
                                    <p:anim calcmode="lin" valueType="num">
                                      <p:cBhvr>
                                        <p:cTn id="9" dur="1000" fill="hold"/>
                                        <p:tgtEl>
                                          <p:spTgt spid="3076"/>
                                        </p:tgtEl>
                                        <p:attrNameLst>
                                          <p:attrName>style.rotation</p:attrName>
                                        </p:attrNameLst>
                                      </p:cBhvr>
                                      <p:tavLst>
                                        <p:tav tm="0">
                                          <p:val>
                                            <p:fltVal val="90"/>
                                          </p:val>
                                        </p:tav>
                                        <p:tav tm="100000">
                                          <p:val>
                                            <p:fltVal val="0"/>
                                          </p:val>
                                        </p:tav>
                                      </p:tavLst>
                                    </p:anim>
                                    <p:animEffect transition="in" filter="fade">
                                      <p:cBhvr>
                                        <p:cTn id="10" dur="1000"/>
                                        <p:tgtEl>
                                          <p:spTgt spid="3076"/>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calcmode="lin" valueType="num">
                                      <p:cBhvr additive="base">
                                        <p:cTn id="15"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6"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additive="base">
                                        <p:cTn id="2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122912" cy="4032448"/>
          </a:xfrm>
        </p:spPr>
        <p:txBody>
          <a:bodyPr>
            <a:normAutofit fontScale="92500"/>
          </a:bodyPr>
          <a:lstStyle/>
          <a:p>
            <a:pPr marL="0" indent="0" fontAlgn="base">
              <a:buNone/>
            </a:pPr>
            <a:r>
              <a:rPr lang="es-CO" dirty="0"/>
              <a:t>Nadie te conoce tan bien como tu cónyuge. Esto significa que nadie reconocerá con mayor rapidez un cambio cuando en forma deliberada comiences a sacrificar tus necesidades y deseos para asegurarte de que los de tu pareja se satisfagan.  </a:t>
            </a:r>
          </a:p>
        </p:txBody>
      </p:sp>
      <p:pic>
        <p:nvPicPr>
          <p:cNvPr id="4098" name="Picture 2" descr="http://victorzegarra.files.wordpress.com/2012/09/afiche-coaching-de-pareja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260648"/>
            <a:ext cx="3308697" cy="374441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4581128"/>
            <a:ext cx="8496944" cy="2062103"/>
          </a:xfrm>
          <a:prstGeom prst="rect">
            <a:avLst/>
          </a:prstGeom>
        </p:spPr>
        <p:txBody>
          <a:bodyPr wrap="square">
            <a:spAutoFit/>
          </a:bodyPr>
          <a:lstStyle/>
          <a:p>
            <a:pPr fontAlgn="base"/>
            <a:r>
              <a:rPr lang="es-CO" sz="3200" i="1" dirty="0">
                <a:solidFill>
                  <a:srgbClr val="FF0000"/>
                </a:solidFill>
              </a:rPr>
              <a:t>Si te resulta difícil sacrificar tus propios deseos para beneficiar a tu cónyuge, quizá tengas un problema más profundo con el egoísmo de lo que quieres admitir.</a:t>
            </a:r>
          </a:p>
        </p:txBody>
      </p:sp>
    </p:spTree>
    <p:extLst>
      <p:ext uri="{BB962C8B-B14F-4D97-AF65-F5344CB8AC3E}">
        <p14:creationId xmlns:p14="http://schemas.microsoft.com/office/powerpoint/2010/main" val="3716046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circle(in)">
                                      <p:cBhvr>
                                        <p:cTn id="7" dur="20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628800"/>
            <a:ext cx="5040560" cy="4497363"/>
          </a:xfrm>
          <a:solidFill>
            <a:schemeClr val="accent2">
              <a:lumMod val="40000"/>
              <a:lumOff val="60000"/>
            </a:schemeClr>
          </a:solidFill>
        </p:spPr>
        <p:txBody>
          <a:bodyPr>
            <a:normAutofit fontScale="85000" lnSpcReduction="20000"/>
          </a:bodyPr>
          <a:lstStyle/>
          <a:p>
            <a:pPr marL="0" indent="0" fontAlgn="base">
              <a:buNone/>
            </a:pPr>
            <a:r>
              <a:rPr lang="es-CO" dirty="0" smtClean="0"/>
              <a:t>¿</a:t>
            </a:r>
            <a:r>
              <a:rPr lang="es-CO" dirty="0"/>
              <a:t>En verdad quiero lo mejor para mi cónyuge?</a:t>
            </a:r>
          </a:p>
          <a:p>
            <a:pPr marL="0" indent="0" fontAlgn="base">
              <a:buNone/>
            </a:pPr>
            <a:endParaRPr lang="es-CO" dirty="0" smtClean="0"/>
          </a:p>
          <a:p>
            <a:pPr marL="0" indent="0" fontAlgn="base">
              <a:buNone/>
            </a:pPr>
            <a:r>
              <a:rPr lang="es-CO" dirty="0" smtClean="0"/>
              <a:t>¿</a:t>
            </a:r>
            <a:r>
              <a:rPr lang="es-CO" dirty="0"/>
              <a:t>Quiero que sienta que lo amo?</a:t>
            </a:r>
          </a:p>
          <a:p>
            <a:pPr marL="0" indent="0" fontAlgn="base">
              <a:buNone/>
            </a:pPr>
            <a:endParaRPr lang="es-CO" dirty="0"/>
          </a:p>
          <a:p>
            <a:pPr marL="0" indent="0" fontAlgn="base">
              <a:buNone/>
            </a:pPr>
            <a:r>
              <a:rPr lang="es-CO" dirty="0" smtClean="0"/>
              <a:t>¿</a:t>
            </a:r>
            <a:r>
              <a:rPr lang="es-CO" dirty="0"/>
              <a:t>Creerá que quiero lo mejor para él?</a:t>
            </a:r>
          </a:p>
          <a:p>
            <a:pPr marL="0" indent="0" fontAlgn="base">
              <a:buNone/>
            </a:pPr>
            <a:endParaRPr lang="es-CO" dirty="0"/>
          </a:p>
          <a:p>
            <a:pPr marL="0" indent="0" fontAlgn="base">
              <a:buNone/>
            </a:pPr>
            <a:r>
              <a:rPr lang="es-CO" dirty="0" smtClean="0"/>
              <a:t>¿</a:t>
            </a:r>
            <a:r>
              <a:rPr lang="es-CO" dirty="0"/>
              <a:t>Me percibe como alguien que primero busca su propio bienestar?</a:t>
            </a:r>
          </a:p>
          <a:p>
            <a:pPr marL="0" indent="0" fontAlgn="base">
              <a:buNone/>
            </a:pPr>
            <a:endParaRPr lang="es-CO" dirty="0"/>
          </a:p>
        </p:txBody>
      </p:sp>
      <p:pic>
        <p:nvPicPr>
          <p:cNvPr id="7170" name="Picture 2" descr="http://1.bp.blogspot.com/-5Ss6ddl9OcU/UDtTrrqCaPI/AAAAAAAAA_M/2PTYL63VQrk/s1600/abus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628800"/>
            <a:ext cx="3456384" cy="446449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187624" y="332656"/>
            <a:ext cx="6768752" cy="707886"/>
          </a:xfrm>
          <a:prstGeom prst="rect">
            <a:avLst/>
          </a:prstGeom>
        </p:spPr>
        <p:txBody>
          <a:bodyPr wrap="square">
            <a:spAutoFit/>
          </a:bodyPr>
          <a:lstStyle/>
          <a:p>
            <a:pPr fontAlgn="base"/>
            <a:r>
              <a:rPr lang="es-CO" sz="4000" b="1" i="1" dirty="0">
                <a:solidFill>
                  <a:srgbClr val="FF0000"/>
                </a:solidFill>
              </a:rPr>
              <a:t>Hazte las siguientes preguntas:</a:t>
            </a:r>
          </a:p>
        </p:txBody>
      </p:sp>
    </p:spTree>
    <p:extLst>
      <p:ext uri="{BB962C8B-B14F-4D97-AF65-F5344CB8AC3E}">
        <p14:creationId xmlns:p14="http://schemas.microsoft.com/office/powerpoint/2010/main" val="303507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circle(in)">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circle(in)">
                                      <p:cBhvr>
                                        <p:cTn id="2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232248"/>
          </a:xfrm>
        </p:spPr>
        <p:txBody>
          <a:bodyPr>
            <a:normAutofit/>
          </a:bodyPr>
          <a:lstStyle/>
          <a:p>
            <a:pPr marL="0" indent="0" fontAlgn="base">
              <a:buNone/>
            </a:pPr>
            <a:r>
              <a:rPr lang="es-CO" dirty="0"/>
              <a:t>Ya sea que te guste o no, tienes una reputación a los ojos de las personas que te rodean, en especial, a los ojos de tu cónyuge. ¿Es una reputación de amor? </a:t>
            </a:r>
            <a:endParaRPr lang="es-CO" dirty="0" smtClean="0"/>
          </a:p>
        </p:txBody>
      </p:sp>
      <p:sp>
        <p:nvSpPr>
          <p:cNvPr id="4" name="3 Rectángulo"/>
          <p:cNvSpPr/>
          <p:nvPr/>
        </p:nvSpPr>
        <p:spPr>
          <a:xfrm>
            <a:off x="4211960" y="2708920"/>
            <a:ext cx="4572000" cy="4031873"/>
          </a:xfrm>
          <a:prstGeom prst="rect">
            <a:avLst/>
          </a:prstGeom>
        </p:spPr>
        <p:txBody>
          <a:bodyPr>
            <a:spAutoFit/>
          </a:bodyPr>
          <a:lstStyle/>
          <a:p>
            <a:pPr fontAlgn="base"/>
            <a:r>
              <a:rPr lang="es-CO" sz="3200" dirty="0"/>
              <a:t>Recuerda</a:t>
            </a:r>
            <a:r>
              <a:rPr lang="es-CO" sz="2800" dirty="0"/>
              <a:t>, tu cónyuge también tiene el desafío de amar a una persona egoísta. Así que decide ser el primero en demostrarle el verdadero amor, con plena conciencia de lo que haces. Y al final, los dos se sentirán más realizados.</a:t>
            </a:r>
            <a:br>
              <a:rPr lang="es-CO" sz="2800" dirty="0"/>
            </a:br>
            <a:endParaRPr lang="es-CO" sz="2800" dirty="0"/>
          </a:p>
        </p:txBody>
      </p:sp>
      <p:pic>
        <p:nvPicPr>
          <p:cNvPr id="8194" name="Picture 2" descr="http://t2.gstatic.com/images?q=tbn:ANd9GcSm8MQHr2GQOZbNBpbOhnxozLM57r9SELshKHJtFE0MjkKfSI2YU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852936"/>
            <a:ext cx="3960440" cy="339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2892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1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4392488" cy="6264696"/>
          </a:xfrm>
        </p:spPr>
        <p:txBody>
          <a:bodyPr>
            <a:normAutofit/>
          </a:bodyPr>
          <a:lstStyle/>
          <a:p>
            <a:pPr marL="0" indent="0" algn="ctr" fontAlgn="base">
              <a:buNone/>
            </a:pPr>
            <a:endParaRPr lang="es-CO" b="1" dirty="0" smtClean="0"/>
          </a:p>
          <a:p>
            <a:pPr marL="0" indent="0" algn="ctr" fontAlgn="base">
              <a:buNone/>
            </a:pPr>
            <a:r>
              <a:rPr lang="es-CO" b="1" dirty="0" smtClean="0"/>
              <a:t>“</a:t>
            </a:r>
            <a:r>
              <a:rPr lang="es-CO" b="1" dirty="0"/>
              <a:t>Nada hagáis por egoísmo o por vanagloria, </a:t>
            </a:r>
            <a:r>
              <a:rPr lang="es-CO" b="1" dirty="0" smtClean="0"/>
              <a:t>(dice el apóstol Pablo), sino </a:t>
            </a:r>
            <a:r>
              <a:rPr lang="es-CO" b="1" dirty="0"/>
              <a:t>que con actitud humilde cada uno de vosotros considere al otro como más importante que a sí mismo”</a:t>
            </a:r>
            <a:r>
              <a:rPr lang="es-CO" dirty="0"/>
              <a:t> </a:t>
            </a:r>
            <a:endParaRPr lang="es-CO" dirty="0" smtClean="0"/>
          </a:p>
          <a:p>
            <a:pPr marL="0" indent="0" algn="ctr" fontAlgn="base">
              <a:buNone/>
            </a:pPr>
            <a:r>
              <a:rPr lang="es-CO" dirty="0" smtClean="0">
                <a:solidFill>
                  <a:srgbClr val="FF0000"/>
                </a:solidFill>
              </a:rPr>
              <a:t>Filipenses 2:3.</a:t>
            </a:r>
          </a:p>
          <a:p>
            <a:endParaRPr lang="es-CO" dirty="0"/>
          </a:p>
        </p:txBody>
      </p:sp>
      <p:pic>
        <p:nvPicPr>
          <p:cNvPr id="9218" name="Picture 2" descr="http://t2.gstatic.com/images?q=tbn:ANd9GcQtF8bYUCN8AzDv5BCCIW71xHxJ-ZCMNZdpzBGvkItnhVYnmvN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177580"/>
            <a:ext cx="4066949" cy="29633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868348" y="3140968"/>
            <a:ext cx="4058633" cy="3416320"/>
          </a:xfrm>
          <a:prstGeom prst="rect">
            <a:avLst/>
          </a:prstGeom>
          <a:solidFill>
            <a:srgbClr val="002060"/>
          </a:solidFill>
        </p:spPr>
        <p:txBody>
          <a:bodyPr wrap="square">
            <a:spAutoFit/>
          </a:bodyPr>
          <a:lstStyle/>
          <a:p>
            <a:pPr algn="ctr"/>
            <a:r>
              <a:rPr lang="es-CO" dirty="0">
                <a:solidFill>
                  <a:schemeClr val="bg1"/>
                </a:solidFill>
              </a:rPr>
              <a:t>El mejor ejemplo de desprendimiento, </a:t>
            </a:r>
            <a:r>
              <a:rPr lang="es-CO" dirty="0" smtClean="0">
                <a:solidFill>
                  <a:schemeClr val="bg1"/>
                </a:solidFill>
              </a:rPr>
              <a:t>considerando </a:t>
            </a:r>
            <a:r>
              <a:rPr lang="es-CO" dirty="0">
                <a:solidFill>
                  <a:schemeClr val="bg1"/>
                </a:solidFill>
              </a:rPr>
              <a:t>a los demás como </a:t>
            </a:r>
            <a:r>
              <a:rPr lang="es-CO" dirty="0" smtClean="0">
                <a:solidFill>
                  <a:schemeClr val="bg1"/>
                </a:solidFill>
              </a:rPr>
              <a:t>«superiores </a:t>
            </a:r>
            <a:r>
              <a:rPr lang="es-CO" dirty="0">
                <a:solidFill>
                  <a:schemeClr val="bg1"/>
                </a:solidFill>
              </a:rPr>
              <a:t>a Él mismo», lo encontramos en el rito de humildad. </a:t>
            </a:r>
            <a:endParaRPr lang="es-CO" dirty="0" smtClean="0">
              <a:solidFill>
                <a:schemeClr val="bg1"/>
              </a:solidFill>
            </a:endParaRPr>
          </a:p>
          <a:p>
            <a:pPr algn="ctr"/>
            <a:r>
              <a:rPr lang="es-CO" dirty="0" smtClean="0">
                <a:solidFill>
                  <a:schemeClr val="bg1"/>
                </a:solidFill>
              </a:rPr>
              <a:t>Y </a:t>
            </a:r>
            <a:r>
              <a:rPr lang="es-CO" dirty="0">
                <a:solidFill>
                  <a:schemeClr val="bg1"/>
                </a:solidFill>
              </a:rPr>
              <a:t>una vez cumplido el rito, la Biblia dice: </a:t>
            </a:r>
            <a:r>
              <a:rPr lang="es-CO" b="1" baseline="30000" dirty="0">
                <a:solidFill>
                  <a:schemeClr val="bg1"/>
                </a:solidFill>
              </a:rPr>
              <a:t>«</a:t>
            </a:r>
            <a:r>
              <a:rPr lang="es-CO" dirty="0">
                <a:solidFill>
                  <a:schemeClr val="bg1"/>
                </a:solidFill>
              </a:rPr>
              <a:t>Así que, después que les hubo lavado los </a:t>
            </a:r>
            <a:r>
              <a:rPr lang="es-CO" dirty="0" smtClean="0">
                <a:solidFill>
                  <a:schemeClr val="bg1"/>
                </a:solidFill>
              </a:rPr>
              <a:t>pies, </a:t>
            </a:r>
            <a:r>
              <a:rPr lang="es-CO" dirty="0">
                <a:solidFill>
                  <a:schemeClr val="bg1"/>
                </a:solidFill>
              </a:rPr>
              <a:t>y tomado su ropa, volviéndose a asentar otra vez»</a:t>
            </a:r>
            <a:r>
              <a:rPr lang="es-CO" dirty="0">
                <a:solidFill>
                  <a:srgbClr val="FFFF00"/>
                </a:solidFill>
              </a:rPr>
              <a:t> </a:t>
            </a:r>
            <a:r>
              <a:rPr lang="es-CO" b="1" dirty="0">
                <a:solidFill>
                  <a:srgbClr val="FFFF00"/>
                </a:solidFill>
              </a:rPr>
              <a:t>(Juan 13:12)</a:t>
            </a:r>
            <a:r>
              <a:rPr lang="es-CO" dirty="0">
                <a:solidFill>
                  <a:schemeClr val="bg1"/>
                </a:solidFill>
              </a:rPr>
              <a:t>.  </a:t>
            </a:r>
            <a:endParaRPr lang="es-CO" dirty="0" smtClean="0">
              <a:solidFill>
                <a:schemeClr val="bg1"/>
              </a:solidFill>
            </a:endParaRPr>
          </a:p>
          <a:p>
            <a:pPr algn="ctr"/>
            <a:r>
              <a:rPr lang="es-CO" dirty="0" smtClean="0">
                <a:solidFill>
                  <a:schemeClr val="bg1"/>
                </a:solidFill>
              </a:rPr>
              <a:t>Es </a:t>
            </a:r>
            <a:r>
              <a:rPr lang="es-CO" dirty="0">
                <a:solidFill>
                  <a:schemeClr val="bg1"/>
                </a:solidFill>
              </a:rPr>
              <a:t>decir: El Señor no perdió su posición de Señor, se </a:t>
            </a:r>
            <a:r>
              <a:rPr lang="es-CO" dirty="0" smtClean="0">
                <a:solidFill>
                  <a:schemeClr val="bg1"/>
                </a:solidFill>
              </a:rPr>
              <a:t>volvió </a:t>
            </a:r>
            <a:r>
              <a:rPr lang="es-CO" dirty="0">
                <a:solidFill>
                  <a:schemeClr val="bg1"/>
                </a:solidFill>
              </a:rPr>
              <a:t>a sentar donde estaba antes, mas </a:t>
            </a:r>
            <a:r>
              <a:rPr lang="es-CO" dirty="0" smtClean="0">
                <a:solidFill>
                  <a:schemeClr val="bg1"/>
                </a:solidFill>
              </a:rPr>
              <a:t>bien </a:t>
            </a:r>
            <a:r>
              <a:rPr lang="es-CO" dirty="0">
                <a:solidFill>
                  <a:schemeClr val="bg1"/>
                </a:solidFill>
              </a:rPr>
              <a:t>les dio un ejemplo de servició</a:t>
            </a:r>
            <a:r>
              <a:rPr lang="es-CO" dirty="0" smtClean="0">
                <a:solidFill>
                  <a:schemeClr val="bg1"/>
                </a:solidFill>
              </a:rPr>
              <a:t>. </a:t>
            </a:r>
            <a:r>
              <a:rPr lang="es-CO" b="1" dirty="0" smtClean="0">
                <a:solidFill>
                  <a:srgbClr val="FFFF00"/>
                </a:solidFill>
              </a:rPr>
              <a:t>Lea el verso  13 y 14. </a:t>
            </a:r>
            <a:endParaRPr lang="es-CO" b="1" dirty="0">
              <a:solidFill>
                <a:srgbClr val="FFFF00"/>
              </a:solidFill>
            </a:endParaRPr>
          </a:p>
        </p:txBody>
      </p:sp>
    </p:spTree>
    <p:extLst>
      <p:ext uri="{BB962C8B-B14F-4D97-AF65-F5344CB8AC3E}">
        <p14:creationId xmlns:p14="http://schemas.microsoft.com/office/powerpoint/2010/main" val="30213235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5"/>
            <a:ext cx="8784976" cy="1584176"/>
          </a:xfrm>
        </p:spPr>
        <p:txBody>
          <a:bodyPr>
            <a:normAutofit/>
          </a:bodyPr>
          <a:lstStyle/>
          <a:p>
            <a:pPr marL="0" indent="0" algn="ctr" fontAlgn="base">
              <a:buNone/>
            </a:pPr>
            <a:r>
              <a:rPr lang="es-CO" b="1" dirty="0" smtClean="0"/>
              <a:t>¡RECUERDA ESTO! LAS </a:t>
            </a:r>
            <a:r>
              <a:rPr lang="es-CO" b="1" dirty="0"/>
              <a:t>COSAS A LAS QUE LES DEDIQUES TU TIEMPO, TU ENERGÍA Y TU DINERO COBRARÁN MÁS IMPORTANCIA PARA TI. </a:t>
            </a:r>
            <a:endParaRPr lang="es-CO" b="1" dirty="0" smtClean="0"/>
          </a:p>
        </p:txBody>
      </p:sp>
      <p:pic>
        <p:nvPicPr>
          <p:cNvPr id="10242" name="Picture 2" descr="http://t0.gstatic.com/images?q=tbn:ANd9GcQsllBVqGvNwpYPWT75Fw7QZNw6zz_Dljd23nRl9lduxxxgnng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6742" y="2996952"/>
            <a:ext cx="2167745" cy="30469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915816" y="2113282"/>
            <a:ext cx="3402124" cy="4154984"/>
          </a:xfrm>
          <a:prstGeom prst="rect">
            <a:avLst/>
          </a:prstGeom>
        </p:spPr>
        <p:txBody>
          <a:bodyPr wrap="square">
            <a:spAutoFit/>
          </a:bodyPr>
          <a:lstStyle/>
          <a:p>
            <a:pPr algn="ctr" fontAlgn="base"/>
            <a:r>
              <a:rPr lang="es-CO" sz="2400" b="1" dirty="0"/>
              <a:t>ES DIFÍCIL QUE TE IMPORTE ALGO EN LO QUE NO INVIERTES. ADEMÁS DE REFRENARTE DE LOS COMENTARIOS NEGATIVOS, CÓMPRALE ALGO A TU CÓNYUGE QUE LE COMUNIQUE</a:t>
            </a:r>
            <a:r>
              <a:rPr lang="es-CO" sz="2400" b="1" dirty="0" smtClean="0"/>
              <a:t>:</a:t>
            </a:r>
          </a:p>
          <a:p>
            <a:pPr algn="ctr" fontAlgn="base"/>
            <a:r>
              <a:rPr lang="es-CO" sz="2400" b="1" dirty="0" smtClean="0"/>
              <a:t> </a:t>
            </a:r>
            <a:r>
              <a:rPr lang="es-CO" sz="2400" b="1" i="1" dirty="0">
                <a:solidFill>
                  <a:srgbClr val="FF0000"/>
                </a:solidFill>
              </a:rPr>
              <a:t>“HOY ESTUVE PENSANDO EN TI”</a:t>
            </a:r>
            <a:endParaRPr lang="es-CO" sz="2400" i="1" dirty="0">
              <a:solidFill>
                <a:srgbClr val="FF0000"/>
              </a:solidFill>
            </a:endParaRPr>
          </a:p>
        </p:txBody>
      </p:sp>
      <p:pic>
        <p:nvPicPr>
          <p:cNvPr id="10244" name="Picture 4" descr="http://listas.eleconomista.es/system/lists/000/001/593/medium/regalosnavidad.jpg?135453643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996952"/>
            <a:ext cx="2915816" cy="3046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578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10244"/>
                                        </p:tgtEl>
                                        <p:attrNameLst>
                                          <p:attrName>style.visibility</p:attrName>
                                        </p:attrNameLst>
                                      </p:cBhvr>
                                      <p:to>
                                        <p:strVal val="visible"/>
                                      </p:to>
                                    </p:set>
                                    <p:animEffect transition="in" filter="wheel(1)">
                                      <p:cBhvr>
                                        <p:cTn id="13" dur="2000"/>
                                        <p:tgtEl>
                                          <p:spTgt spid="10244"/>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10242"/>
                                        </p:tgtEl>
                                        <p:attrNameLst>
                                          <p:attrName>style.visibility</p:attrName>
                                        </p:attrNameLst>
                                      </p:cBhvr>
                                      <p:to>
                                        <p:strVal val="visible"/>
                                      </p:to>
                                    </p:set>
                                    <p:animEffect transition="in" filter="wheel(1)">
                                      <p:cBhvr>
                                        <p:cTn id="18" dur="2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92500" lnSpcReduction="10000"/>
          </a:bodyPr>
          <a:lstStyle/>
          <a:p>
            <a:pPr marL="0" indent="0" algn="ctr" fontAlgn="base">
              <a:buNone/>
            </a:pPr>
            <a:r>
              <a:rPr lang="es-CO" b="1" dirty="0" smtClean="0"/>
              <a:t>¿</a:t>
            </a:r>
            <a:r>
              <a:rPr lang="es-CO" b="1" dirty="0"/>
              <a:t>Qué elegiste darle a tu cónyuge? ¿Qué sucedió cuando se lo diste</a:t>
            </a:r>
            <a:r>
              <a:rPr lang="es-CO" b="1" dirty="0" smtClean="0"/>
              <a:t>?</a:t>
            </a:r>
            <a:r>
              <a:rPr lang="es-CO" dirty="0"/>
              <a:t> </a:t>
            </a:r>
          </a:p>
          <a:p>
            <a:pPr marL="0" indent="0" algn="ctr" fontAlgn="base">
              <a:buNone/>
            </a:pPr>
            <a:r>
              <a:rPr lang="es-CO" b="1" dirty="0" smtClean="0"/>
              <a:t>«</a:t>
            </a:r>
            <a:r>
              <a:rPr lang="es-CO" b="1" i="1" dirty="0" smtClean="0"/>
              <a:t>Porque </a:t>
            </a:r>
            <a:r>
              <a:rPr lang="es-CO" b="1" i="1" dirty="0"/>
              <a:t>donde hay celos y ambición personal, allí hay confusión y toda cosa </a:t>
            </a:r>
            <a:r>
              <a:rPr lang="es-CO" b="1" i="1" dirty="0" smtClean="0"/>
              <a:t>mala».</a:t>
            </a:r>
            <a:endParaRPr lang="es-CO" i="1" dirty="0"/>
          </a:p>
          <a:p>
            <a:pPr marL="0" indent="0" algn="ctr" fontAlgn="base">
              <a:buNone/>
            </a:pPr>
            <a:r>
              <a:rPr lang="es-CO" dirty="0">
                <a:solidFill>
                  <a:srgbClr val="FF0000"/>
                </a:solidFill>
              </a:rPr>
              <a:t>(Santiago 3:16</a:t>
            </a:r>
            <a:r>
              <a:rPr lang="es-CO" dirty="0" smtClean="0">
                <a:solidFill>
                  <a:srgbClr val="FF0000"/>
                </a:solidFill>
              </a:rPr>
              <a:t>).</a:t>
            </a:r>
          </a:p>
          <a:p>
            <a:pPr marL="0" indent="0" algn="ctr" fontAlgn="base">
              <a:buNone/>
            </a:pPr>
            <a:r>
              <a:rPr lang="es-CO" b="1" i="1" dirty="0" smtClean="0">
                <a:solidFill>
                  <a:srgbClr val="002060"/>
                </a:solidFill>
              </a:rPr>
              <a:t>Hay dos cosas que fortalecen el vinculo del </a:t>
            </a:r>
          </a:p>
          <a:p>
            <a:pPr marL="0" indent="0" algn="ctr" fontAlgn="base">
              <a:buNone/>
            </a:pPr>
            <a:r>
              <a:rPr lang="es-CO" b="1" i="1" dirty="0" smtClean="0">
                <a:solidFill>
                  <a:srgbClr val="002060"/>
                </a:solidFill>
              </a:rPr>
              <a:t>amor:</a:t>
            </a:r>
          </a:p>
          <a:p>
            <a:pPr marL="0" indent="0" fontAlgn="base">
              <a:buNone/>
            </a:pPr>
            <a:r>
              <a:rPr lang="es-CO" b="1" i="1" dirty="0" smtClean="0">
                <a:solidFill>
                  <a:srgbClr val="002060"/>
                </a:solidFill>
              </a:rPr>
              <a:t>1). Nunca se te olvide la fecha de tu matrimonio, agradécele a tu cónyuge por haberte elegido como su compañía para el resto de tu vida.</a:t>
            </a:r>
          </a:p>
          <a:p>
            <a:pPr marL="0" indent="0" fontAlgn="base">
              <a:buNone/>
            </a:pPr>
            <a:endParaRPr lang="es-CO" b="1" i="1" dirty="0" smtClean="0">
              <a:solidFill>
                <a:srgbClr val="002060"/>
              </a:solidFill>
            </a:endParaRPr>
          </a:p>
          <a:p>
            <a:pPr marL="0" indent="0" fontAlgn="base">
              <a:buNone/>
            </a:pPr>
            <a:r>
              <a:rPr lang="es-CO" b="1" i="1" dirty="0" smtClean="0">
                <a:solidFill>
                  <a:srgbClr val="002060"/>
                </a:solidFill>
              </a:rPr>
              <a:t>2). Recuerda la fecha de su cumpleaños, felicítala, y hazle un regalo que sea de su agrado.  </a:t>
            </a:r>
            <a:endParaRPr lang="es-CO" b="1" i="1" dirty="0">
              <a:solidFill>
                <a:srgbClr val="002060"/>
              </a:solidFill>
            </a:endParaRPr>
          </a:p>
        </p:txBody>
      </p:sp>
    </p:spTree>
    <p:extLst>
      <p:ext uri="{BB962C8B-B14F-4D97-AF65-F5344CB8AC3E}">
        <p14:creationId xmlns:p14="http://schemas.microsoft.com/office/powerpoint/2010/main" val="2340562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barn(inVertical)">
                                      <p:cBhvr>
                                        <p:cTn id="24" dur="500"/>
                                        <p:tgtEl>
                                          <p:spTgt spid="3">
                                            <p:txEl>
                                              <p:pRg st="3" end="3"/>
                                            </p:txEl>
                                          </p:spTgt>
                                        </p:tgtEl>
                                      </p:cBhvr>
                                    </p:animEffect>
                                  </p:childTnLst>
                                </p:cTn>
                              </p:par>
                              <p:par>
                                <p:cTn id="25" presetID="16" presetClass="entr" presetSubtype="21"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heel(1)">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1000"/>
                                        <p:tgtEl>
                                          <p:spTgt spid="3">
                                            <p:txEl>
                                              <p:pRg st="7" end="7"/>
                                            </p:txEl>
                                          </p:spTgt>
                                        </p:tgtEl>
                                      </p:cBhvr>
                                    </p:animEffect>
                                    <p:anim calcmode="lin" valueType="num">
                                      <p:cBhvr>
                                        <p:cTn id="3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5122" name="Picture 2" descr="http://sphotos-a.xx.fbcdn.net/hphotos-prn1/p480x480/941151_495898113798382_735982145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692696"/>
            <a:ext cx="4536504" cy="557044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grisdeluna.files.wordpress.com/2013/03/72415_564345823583514_1806189872_n.jpg?w=64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692696"/>
            <a:ext cx="4176464" cy="55704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9482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000" fill="hold"/>
                                        <p:tgtEl>
                                          <p:spTgt spid="5122"/>
                                        </p:tgtEl>
                                        <p:attrNameLst>
                                          <p:attrName>ppt_w</p:attrName>
                                        </p:attrNameLst>
                                      </p:cBhvr>
                                      <p:tavLst>
                                        <p:tav tm="0">
                                          <p:val>
                                            <p:fltVal val="0"/>
                                          </p:val>
                                        </p:tav>
                                        <p:tav tm="100000">
                                          <p:val>
                                            <p:strVal val="#ppt_w"/>
                                          </p:val>
                                        </p:tav>
                                      </p:tavLst>
                                    </p:anim>
                                    <p:anim calcmode="lin" valueType="num">
                                      <p:cBhvr>
                                        <p:cTn id="8" dur="1000" fill="hold"/>
                                        <p:tgtEl>
                                          <p:spTgt spid="5122"/>
                                        </p:tgtEl>
                                        <p:attrNameLst>
                                          <p:attrName>ppt_h</p:attrName>
                                        </p:attrNameLst>
                                      </p:cBhvr>
                                      <p:tavLst>
                                        <p:tav tm="0">
                                          <p:val>
                                            <p:fltVal val="0"/>
                                          </p:val>
                                        </p:tav>
                                        <p:tav tm="100000">
                                          <p:val>
                                            <p:strVal val="#ppt_h"/>
                                          </p:val>
                                        </p:tav>
                                      </p:tavLst>
                                    </p:anim>
                                    <p:anim calcmode="lin" valueType="num">
                                      <p:cBhvr>
                                        <p:cTn id="9" dur="1000" fill="hold"/>
                                        <p:tgtEl>
                                          <p:spTgt spid="5122"/>
                                        </p:tgtEl>
                                        <p:attrNameLst>
                                          <p:attrName>style.rotation</p:attrName>
                                        </p:attrNameLst>
                                      </p:cBhvr>
                                      <p:tavLst>
                                        <p:tav tm="0">
                                          <p:val>
                                            <p:fltVal val="90"/>
                                          </p:val>
                                        </p:tav>
                                        <p:tav tm="100000">
                                          <p:val>
                                            <p:fltVal val="0"/>
                                          </p:val>
                                        </p:tav>
                                      </p:tavLst>
                                    </p:anim>
                                    <p:animEffect transition="in" filter="fade">
                                      <p:cBhvr>
                                        <p:cTn id="10" dur="1000"/>
                                        <p:tgtEl>
                                          <p:spTgt spid="512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5124"/>
                                        </p:tgtEl>
                                        <p:attrNameLst>
                                          <p:attrName>style.visibility</p:attrName>
                                        </p:attrNameLst>
                                      </p:cBhvr>
                                      <p:to>
                                        <p:strVal val="visible"/>
                                      </p:to>
                                    </p:set>
                                    <p:anim calcmode="lin" valueType="num">
                                      <p:cBhvr>
                                        <p:cTn id="15" dur="1000" fill="hold"/>
                                        <p:tgtEl>
                                          <p:spTgt spid="5124"/>
                                        </p:tgtEl>
                                        <p:attrNameLst>
                                          <p:attrName>ppt_w</p:attrName>
                                        </p:attrNameLst>
                                      </p:cBhvr>
                                      <p:tavLst>
                                        <p:tav tm="0">
                                          <p:val>
                                            <p:fltVal val="0"/>
                                          </p:val>
                                        </p:tav>
                                        <p:tav tm="100000">
                                          <p:val>
                                            <p:strVal val="#ppt_w"/>
                                          </p:val>
                                        </p:tav>
                                      </p:tavLst>
                                    </p:anim>
                                    <p:anim calcmode="lin" valueType="num">
                                      <p:cBhvr>
                                        <p:cTn id="16" dur="1000" fill="hold"/>
                                        <p:tgtEl>
                                          <p:spTgt spid="5124"/>
                                        </p:tgtEl>
                                        <p:attrNameLst>
                                          <p:attrName>ppt_h</p:attrName>
                                        </p:attrNameLst>
                                      </p:cBhvr>
                                      <p:tavLst>
                                        <p:tav tm="0">
                                          <p:val>
                                            <p:fltVal val="0"/>
                                          </p:val>
                                        </p:tav>
                                        <p:tav tm="100000">
                                          <p:val>
                                            <p:strVal val="#ppt_h"/>
                                          </p:val>
                                        </p:tav>
                                      </p:tavLst>
                                    </p:anim>
                                    <p:anim calcmode="lin" valueType="num">
                                      <p:cBhvr>
                                        <p:cTn id="17" dur="1000" fill="hold"/>
                                        <p:tgtEl>
                                          <p:spTgt spid="5124"/>
                                        </p:tgtEl>
                                        <p:attrNameLst>
                                          <p:attrName>style.rotation</p:attrName>
                                        </p:attrNameLst>
                                      </p:cBhvr>
                                      <p:tavLst>
                                        <p:tav tm="0">
                                          <p:val>
                                            <p:fltVal val="90"/>
                                          </p:val>
                                        </p:tav>
                                        <p:tav tm="100000">
                                          <p:val>
                                            <p:fltVal val="0"/>
                                          </p:val>
                                        </p:tav>
                                      </p:tavLst>
                                    </p:anim>
                                    <p:animEffect transition="in" filter="fade">
                                      <p:cBhvr>
                                        <p:cTn id="18" dur="10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6">
              <a:lumMod val="60000"/>
              <a:lumOff val="40000"/>
            </a:schemeClr>
          </a:solidFill>
        </p:spPr>
        <p:txBody>
          <a:bodyPr>
            <a:noAutofit/>
          </a:bodyPr>
          <a:lstStyle/>
          <a:p>
            <a:r>
              <a:rPr lang="es-CO" sz="4000" dirty="0" smtClean="0">
                <a:latin typeface="Agency FB" pitchFamily="34" charset="0"/>
              </a:rPr>
              <a:t>Recuerda que la mayor de las virtudes es el «amor».</a:t>
            </a:r>
            <a:br>
              <a:rPr lang="es-CO" sz="4000" dirty="0" smtClean="0">
                <a:latin typeface="Agency FB" pitchFamily="34" charset="0"/>
              </a:rPr>
            </a:br>
            <a:r>
              <a:rPr lang="es-CO" sz="4000" dirty="0" smtClean="0">
                <a:latin typeface="Agency FB" pitchFamily="34" charset="0"/>
              </a:rPr>
              <a:t>1Cor.13:13.</a:t>
            </a:r>
            <a:endParaRPr lang="es-CO" sz="4000" dirty="0">
              <a:latin typeface="Agency FB" pitchFamily="34" charset="0"/>
            </a:endParaRPr>
          </a:p>
        </p:txBody>
      </p:sp>
      <p:pic>
        <p:nvPicPr>
          <p:cNvPr id="6146" name="Picture 2" descr="http://sphotos-b.xx.fbcdn.net/hphotos-ash4/p480x480/309913_497651160289744_1501634522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727583"/>
            <a:ext cx="8541568"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7727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blipFill>
            <a:blip r:embed="rId2"/>
            <a:tile tx="0" ty="0" sx="100000" sy="100000" flip="none" algn="tl"/>
          </a:blipFill>
        </p:spPr>
        <p:txBody>
          <a:bodyPr>
            <a:normAutofit lnSpcReduction="10000"/>
          </a:bodyPr>
          <a:lstStyle/>
          <a:p>
            <a:pPr marL="0" indent="0" algn="ctr">
              <a:buNone/>
            </a:pPr>
            <a:r>
              <a:rPr lang="es-CO" dirty="0" smtClean="0"/>
              <a:t>Ha sido de sumo gozo para mi compartir con usted este tema: </a:t>
            </a:r>
          </a:p>
          <a:p>
            <a:pPr marL="0" indent="0" algn="ctr">
              <a:buNone/>
            </a:pPr>
            <a:endParaRPr lang="es-CO" dirty="0"/>
          </a:p>
          <a:p>
            <a:pPr marL="0" indent="0" algn="ctr">
              <a:buNone/>
            </a:pPr>
            <a:r>
              <a:rPr lang="es-CO" dirty="0" smtClean="0"/>
              <a:t>De mi propia experiencia puedo decir que tengo cincuenta años de casado, con mi querida esposa Zoila, los cuales cumplimos el 19 de Noviembre del 2012.  </a:t>
            </a:r>
          </a:p>
          <a:p>
            <a:pPr marL="0" indent="0" algn="ctr">
              <a:buNone/>
            </a:pPr>
            <a:endParaRPr lang="es-CO" dirty="0"/>
          </a:p>
          <a:p>
            <a:pPr marL="0" indent="0" algn="ctr">
              <a:buNone/>
            </a:pPr>
            <a:r>
              <a:rPr lang="es-CO" dirty="0" smtClean="0"/>
              <a:t>Mi deseo ferviente es que Dios bendiga tu matrimonio, si ya estas casado, sino, que Dios bendiga tu noviazgo. </a:t>
            </a:r>
          </a:p>
          <a:p>
            <a:pPr marL="0" indent="0" algn="ctr">
              <a:buNone/>
            </a:pPr>
            <a:r>
              <a:rPr lang="es-CO" dirty="0" smtClean="0"/>
              <a:t>En el nombre de Cristo Jesús. Amen. </a:t>
            </a:r>
            <a:endParaRPr lang="es-CO" dirty="0"/>
          </a:p>
        </p:txBody>
      </p:sp>
    </p:spTree>
    <p:extLst>
      <p:ext uri="{BB962C8B-B14F-4D97-AF65-F5344CB8AC3E}">
        <p14:creationId xmlns:p14="http://schemas.microsoft.com/office/powerpoint/2010/main" val="3248778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calcmode="lin" valueType="num">
                                      <p:cBhvr>
                                        <p:cTn id="22"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3"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4"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5" dur="1000"/>
                                        <p:tgtEl>
                                          <p:spTgt spid="3">
                                            <p:txEl>
                                              <p:pRg st="4" end="4"/>
                                            </p:txEl>
                                          </p:spTgt>
                                        </p:tgtEl>
                                      </p:cBhvr>
                                    </p:animEffect>
                                  </p:childTnLst>
                                </p:cTn>
                              </p:par>
                              <p:par>
                                <p:cTn id="26" presetID="31" presetClass="entr" presetSubtype="0" fill="hold"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p:cTn id="28"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9"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0"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1"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latin typeface="Gloucester MT Extra Condensed" pitchFamily="18" charset="0"/>
              </a:rPr>
              <a:t>Recuerda: Cristo viene, prepárate.</a:t>
            </a:r>
            <a:endParaRPr lang="es-CO" dirty="0">
              <a:latin typeface="Gloucester MT Extra Condensed" pitchFamily="18" charset="0"/>
            </a:endParaRPr>
          </a:p>
        </p:txBody>
      </p:sp>
      <p:pic>
        <p:nvPicPr>
          <p:cNvPr id="4" name="Picture 2" descr="http://sphotos-a.xx.fbcdn.net/hphotos-frc1/374431_457755467594889_260366356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484784"/>
            <a:ext cx="8280920" cy="5112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276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366</TotalTime>
  <Words>1115</Words>
  <Application>Microsoft Office PowerPoint</Application>
  <PresentationFormat>Presentación en pantalla (4:3)</PresentationFormat>
  <Paragraphs>68</Paragraphs>
  <Slides>20</Slides>
  <Notes>0</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Tema de Office</vt:lpstr>
      <vt:lpstr>EL AMOR DA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Recuerda que la mayor de las virtudes es el «amor». 1Cor.13:13.</vt:lpstr>
      <vt:lpstr>Presentación de PowerPoint</vt:lpstr>
      <vt:lpstr>Recuerda: Cristo viene, prepárate.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AMOR DA</dc:title>
  <dc:creator>FAMILIA FIERRO CH</dc:creator>
  <cp:lastModifiedBy>FAMILIA FIERRO CH</cp:lastModifiedBy>
  <cp:revision>59</cp:revision>
  <dcterms:created xsi:type="dcterms:W3CDTF">2012-10-23T04:19:04Z</dcterms:created>
  <dcterms:modified xsi:type="dcterms:W3CDTF">2013-05-13T21:34:50Z</dcterms:modified>
</cp:coreProperties>
</file>